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oppins Bold" charset="1" panose="00000800000000000000"/>
      <p:regular r:id="rId16"/>
    </p:embeddedFont>
    <p:embeddedFont>
      <p:font typeface="Poppins" charset="1" panose="00000500000000000000"/>
      <p:regular r:id="rId17"/>
    </p:embeddedFont>
    <p:embeddedFont>
      <p:font typeface="Alegreya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embeddings/oleObject1.bin" Type="http://schemas.openxmlformats.org/officeDocument/2006/relationships/oleObjec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0.png" Type="http://schemas.openxmlformats.org/officeDocument/2006/relationships/image"/><Relationship Id="rId5" Target="../embeddings/oleObject2.bin" Type="http://schemas.openxmlformats.org/officeDocument/2006/relationships/oleObjec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embeddings/oleObject3.bin" Type="http://schemas.openxmlformats.org/officeDocument/2006/relationships/oleObjec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 Id="rId4" Target="../embeddings/oleObject4.bin" Type="http://schemas.openxmlformats.org/officeDocument/2006/relationships/oleObjec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645049" y="5143500"/>
            <a:ext cx="8872884" cy="8229600"/>
          </a:xfrm>
          <a:custGeom>
            <a:avLst/>
            <a:gdLst/>
            <a:ahLst/>
            <a:cxnLst/>
            <a:rect r="r" b="b" t="t" l="l"/>
            <a:pathLst>
              <a:path h="8229600" w="8872884">
                <a:moveTo>
                  <a:pt x="0" y="0"/>
                </a:moveTo>
                <a:lnTo>
                  <a:pt x="8872884" y="0"/>
                </a:lnTo>
                <a:lnTo>
                  <a:pt x="8872884" y="8229600"/>
                </a:lnTo>
                <a:lnTo>
                  <a:pt x="0" y="8229600"/>
                </a:lnTo>
                <a:lnTo>
                  <a:pt x="0" y="0"/>
                </a:lnTo>
                <a:close/>
              </a:path>
            </a:pathLst>
          </a:custGeom>
          <a:blipFill>
            <a:blip r:embed="rId2"/>
            <a:stretch>
              <a:fillRect l="0" t="0" r="0" b="0"/>
            </a:stretch>
          </a:blipFill>
        </p:spPr>
      </p:sp>
      <p:grpSp>
        <p:nvGrpSpPr>
          <p:cNvPr name="Group 3" id="3"/>
          <p:cNvGrpSpPr/>
          <p:nvPr/>
        </p:nvGrpSpPr>
        <p:grpSpPr>
          <a:xfrm rot="0">
            <a:off x="12536199" y="2349521"/>
            <a:ext cx="3879540" cy="387954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6" id="6"/>
          <p:cNvSpPr txBox="true"/>
          <p:nvPr/>
        </p:nvSpPr>
        <p:spPr>
          <a:xfrm rot="0">
            <a:off x="537066" y="2594435"/>
            <a:ext cx="11999133" cy="2789174"/>
          </a:xfrm>
          <a:prstGeom prst="rect">
            <a:avLst/>
          </a:prstGeom>
        </p:spPr>
        <p:txBody>
          <a:bodyPr anchor="t" rtlCol="false" tIns="0" lIns="0" bIns="0" rIns="0">
            <a:spAutoFit/>
          </a:bodyPr>
          <a:lstStyle/>
          <a:p>
            <a:pPr algn="just" marL="0" indent="0" lvl="0">
              <a:lnSpc>
                <a:spcPts val="7167"/>
              </a:lnSpc>
            </a:pPr>
            <a:r>
              <a:rPr lang="en-US" b="true" sz="6399">
                <a:solidFill>
                  <a:srgbClr val="FFFFFF"/>
                </a:solidFill>
                <a:latin typeface="Poppins Bold"/>
                <a:ea typeface="Poppins Bold"/>
                <a:cs typeface="Poppins Bold"/>
                <a:sym typeface="Poppins Bold"/>
              </a:rPr>
              <a:t>Strategic Threat Analysis &amp; Cyber Resilience in National Critical Infrastructure</a:t>
            </a:r>
          </a:p>
        </p:txBody>
      </p:sp>
      <p:sp>
        <p:nvSpPr>
          <p:cNvPr name="TextBox 7" id="7"/>
          <p:cNvSpPr txBox="true"/>
          <p:nvPr/>
        </p:nvSpPr>
        <p:spPr>
          <a:xfrm rot="0">
            <a:off x="10749400" y="7025640"/>
            <a:ext cx="6065155" cy="1342390"/>
          </a:xfrm>
          <a:prstGeom prst="rect">
            <a:avLst/>
          </a:prstGeom>
        </p:spPr>
        <p:txBody>
          <a:bodyPr anchor="t" rtlCol="false" tIns="0" lIns="0" bIns="0" rIns="0">
            <a:spAutoFit/>
          </a:bodyPr>
          <a:lstStyle/>
          <a:p>
            <a:pPr algn="just">
              <a:lnSpc>
                <a:spcPts val="2660"/>
              </a:lnSpc>
            </a:pPr>
            <a:r>
              <a:rPr lang="en-US" sz="1900">
                <a:solidFill>
                  <a:srgbClr val="FFFFFF"/>
                </a:solidFill>
                <a:latin typeface="Poppins"/>
                <a:ea typeface="Poppins"/>
                <a:cs typeface="Poppins"/>
                <a:sym typeface="Poppins"/>
              </a:rPr>
              <a:t>ACW901 - Strategic Cyber Warfare Analysis and Simulation</a:t>
            </a:r>
          </a:p>
          <a:p>
            <a:pPr algn="just">
              <a:lnSpc>
                <a:spcPts val="2660"/>
              </a:lnSpc>
            </a:pPr>
            <a:r>
              <a:rPr lang="en-US" sz="1900">
                <a:solidFill>
                  <a:srgbClr val="FFFFFF"/>
                </a:solidFill>
                <a:latin typeface="Poppins"/>
                <a:ea typeface="Poppins"/>
                <a:cs typeface="Poppins"/>
                <a:sym typeface="Poppins"/>
              </a:rPr>
              <a:t>Student Name:  RU </a:t>
            </a:r>
          </a:p>
          <a:p>
            <a:pPr algn="just">
              <a:lnSpc>
                <a:spcPts val="2660"/>
              </a:lnSpc>
              <a:spcBef>
                <a:spcPct val="0"/>
              </a:spcBef>
            </a:pPr>
          </a:p>
        </p:txBody>
      </p:sp>
      <p:grpSp>
        <p:nvGrpSpPr>
          <p:cNvPr name="Group 8" id="8"/>
          <p:cNvGrpSpPr/>
          <p:nvPr/>
        </p:nvGrpSpPr>
        <p:grpSpPr>
          <a:xfrm rot="0">
            <a:off x="5405286" y="7082790"/>
            <a:ext cx="1787370" cy="1787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138723" y="-5739103"/>
            <a:ext cx="14107790" cy="13084975"/>
          </a:xfrm>
          <a:custGeom>
            <a:avLst/>
            <a:gdLst/>
            <a:ahLst/>
            <a:cxnLst/>
            <a:rect r="r" b="b" t="t" l="l"/>
            <a:pathLst>
              <a:path h="13084975" w="14107790">
                <a:moveTo>
                  <a:pt x="0" y="0"/>
                </a:moveTo>
                <a:lnTo>
                  <a:pt x="14107790" y="0"/>
                </a:lnTo>
                <a:lnTo>
                  <a:pt x="14107790" y="13084976"/>
                </a:lnTo>
                <a:lnTo>
                  <a:pt x="0" y="13084976"/>
                </a:lnTo>
                <a:lnTo>
                  <a:pt x="0" y="0"/>
                </a:lnTo>
                <a:close/>
              </a:path>
            </a:pathLst>
          </a:custGeom>
          <a:blipFill>
            <a:blip r:embed="rId2"/>
            <a:stretch>
              <a:fillRect l="0" t="0" r="0" b="0"/>
            </a:stretch>
          </a:blipFill>
        </p:spPr>
      </p:sp>
      <p:grpSp>
        <p:nvGrpSpPr>
          <p:cNvPr name="Group 3" id="3"/>
          <p:cNvGrpSpPr/>
          <p:nvPr/>
        </p:nvGrpSpPr>
        <p:grpSpPr>
          <a:xfrm rot="0">
            <a:off x="12695038" y="2593478"/>
            <a:ext cx="7662573" cy="9435211"/>
            <a:chOff x="0" y="0"/>
            <a:chExt cx="1187133" cy="1461761"/>
          </a:xfrm>
        </p:grpSpPr>
        <p:sp>
          <p:nvSpPr>
            <p:cNvPr name="Freeform 4" id="4"/>
            <p:cNvSpPr/>
            <p:nvPr/>
          </p:nvSpPr>
          <p:spPr>
            <a:xfrm flipH="false" flipV="false" rot="0">
              <a:off x="0" y="0"/>
              <a:ext cx="1187133" cy="1461761"/>
            </a:xfrm>
            <a:custGeom>
              <a:avLst/>
              <a:gdLst/>
              <a:ahLst/>
              <a:cxnLst/>
              <a:rect r="r" b="b" t="t" l="l"/>
              <a:pathLst>
                <a:path h="1461761" w="1187133">
                  <a:moveTo>
                    <a:pt x="949008" y="0"/>
                  </a:moveTo>
                  <a:lnTo>
                    <a:pt x="1187133" y="238125"/>
                  </a:lnTo>
                  <a:lnTo>
                    <a:pt x="1187133" y="1223636"/>
                  </a:lnTo>
                  <a:lnTo>
                    <a:pt x="949008" y="1461761"/>
                  </a:lnTo>
                  <a:lnTo>
                    <a:pt x="238125" y="1461761"/>
                  </a:lnTo>
                  <a:lnTo>
                    <a:pt x="0" y="1223636"/>
                  </a:lnTo>
                  <a:lnTo>
                    <a:pt x="0" y="238125"/>
                  </a:lnTo>
                  <a:lnTo>
                    <a:pt x="238125" y="0"/>
                  </a:lnTo>
                  <a:lnTo>
                    <a:pt x="949008" y="0"/>
                  </a:lnTo>
                  <a:close/>
                </a:path>
              </a:pathLst>
            </a:custGeom>
            <a:blipFill>
              <a:blip r:embed="rId3"/>
              <a:stretch>
                <a:fillRect l="-83953" t="0" r="-862" b="0"/>
              </a:stretch>
            </a:blipFill>
          </p:spPr>
        </p:sp>
      </p:grpSp>
      <p:grpSp>
        <p:nvGrpSpPr>
          <p:cNvPr name="Group 5" id="5"/>
          <p:cNvGrpSpPr/>
          <p:nvPr/>
        </p:nvGrpSpPr>
        <p:grpSpPr>
          <a:xfrm rot="0">
            <a:off x="11301791" y="2187720"/>
            <a:ext cx="1216954" cy="1216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8" id="8"/>
          <p:cNvSpPr txBox="true"/>
          <p:nvPr/>
        </p:nvSpPr>
        <p:spPr>
          <a:xfrm rot="0">
            <a:off x="608979" y="1668943"/>
            <a:ext cx="11909766" cy="848790"/>
          </a:xfrm>
          <a:prstGeom prst="rect">
            <a:avLst/>
          </a:prstGeom>
        </p:spPr>
        <p:txBody>
          <a:bodyPr anchor="t" rtlCol="false" tIns="0" lIns="0" bIns="0" rIns="0">
            <a:spAutoFit/>
          </a:bodyPr>
          <a:lstStyle/>
          <a:p>
            <a:pPr algn="just" marL="0" indent="0" lvl="0">
              <a:lnSpc>
                <a:spcPts val="6170"/>
              </a:lnSpc>
            </a:pPr>
            <a:r>
              <a:rPr lang="en-US" b="true" sz="5509">
                <a:solidFill>
                  <a:srgbClr val="FFFFFF"/>
                </a:solidFill>
                <a:latin typeface="Poppins Bold"/>
                <a:ea typeface="Poppins Bold"/>
                <a:cs typeface="Poppins Bold"/>
                <a:sym typeface="Poppins Bold"/>
              </a:rPr>
              <a:t>Conclusion</a:t>
            </a:r>
          </a:p>
        </p:txBody>
      </p:sp>
      <p:sp>
        <p:nvSpPr>
          <p:cNvPr name="TextBox 9" id="9"/>
          <p:cNvSpPr txBox="true"/>
          <p:nvPr/>
        </p:nvSpPr>
        <p:spPr>
          <a:xfrm rot="0">
            <a:off x="608979" y="3299899"/>
            <a:ext cx="11106797" cy="1818641"/>
          </a:xfrm>
          <a:prstGeom prst="rect">
            <a:avLst/>
          </a:prstGeom>
        </p:spPr>
        <p:txBody>
          <a:bodyPr anchor="t" rtlCol="false" tIns="0" lIns="0" bIns="0" rIns="0">
            <a:spAutoFit/>
          </a:bodyPr>
          <a:lstStyle/>
          <a:p>
            <a:pPr algn="just">
              <a:lnSpc>
                <a:spcPts val="4759"/>
              </a:lnSpc>
              <a:spcBef>
                <a:spcPct val="0"/>
              </a:spcBef>
            </a:pPr>
            <a:r>
              <a:rPr lang="en-US" sz="3399">
                <a:solidFill>
                  <a:srgbClr val="FFFFFF"/>
                </a:solidFill>
                <a:latin typeface="Poppins"/>
                <a:ea typeface="Poppins"/>
                <a:cs typeface="Poppins"/>
                <a:sym typeface="Poppins"/>
              </a:rPr>
              <a:t>"Hybrid threats are the new normal. National cyber resilience must be continuous, collective, and strategic."</a:t>
            </a:r>
          </a:p>
        </p:txBody>
      </p:sp>
      <p:sp>
        <p:nvSpPr>
          <p:cNvPr name="TextBox 10" id="10"/>
          <p:cNvSpPr txBox="true"/>
          <p:nvPr/>
        </p:nvSpPr>
        <p:spPr>
          <a:xfrm rot="0">
            <a:off x="1353989" y="5909114"/>
            <a:ext cx="9616778" cy="1863726"/>
          </a:xfrm>
          <a:prstGeom prst="rect">
            <a:avLst/>
          </a:prstGeom>
        </p:spPr>
        <p:txBody>
          <a:bodyPr anchor="t" rtlCol="false" tIns="0" lIns="0" bIns="0" rIns="0">
            <a:spAutoFit/>
          </a:bodyPr>
          <a:lstStyle/>
          <a:p>
            <a:pPr algn="ctr" marL="755646" indent="-377823" lvl="1">
              <a:lnSpc>
                <a:spcPts val="4899"/>
              </a:lnSpc>
              <a:buFont typeface="Arial"/>
              <a:buChar char="•"/>
            </a:pPr>
            <a:r>
              <a:rPr lang="en-US" sz="3499">
                <a:solidFill>
                  <a:srgbClr val="FFFFFF"/>
                </a:solidFill>
                <a:latin typeface="Poppins"/>
                <a:ea typeface="Poppins"/>
                <a:cs typeface="Poppins"/>
                <a:sym typeface="Poppins"/>
              </a:rPr>
              <a:t>Hybrid warfare = digital + physical</a:t>
            </a:r>
          </a:p>
          <a:p>
            <a:pPr algn="ctr" marL="755646" indent="-377823" lvl="1">
              <a:lnSpc>
                <a:spcPts val="4899"/>
              </a:lnSpc>
              <a:buFont typeface="Arial"/>
              <a:buChar char="•"/>
            </a:pPr>
            <a:r>
              <a:rPr lang="en-US" sz="3499">
                <a:solidFill>
                  <a:srgbClr val="FFFFFF"/>
                </a:solidFill>
                <a:latin typeface="Poppins"/>
                <a:ea typeface="Poppins"/>
                <a:cs typeface="Poppins"/>
                <a:sym typeface="Poppins"/>
              </a:rPr>
              <a:t>Early detection + int’l collaboration vital</a:t>
            </a:r>
          </a:p>
          <a:p>
            <a:pPr algn="ctr" marL="755646" indent="-377823" lvl="1">
              <a:lnSpc>
                <a:spcPts val="4899"/>
              </a:lnSpc>
              <a:buFont typeface="Arial"/>
              <a:buChar char="•"/>
            </a:pPr>
            <a:r>
              <a:rPr lang="en-US" sz="3499">
                <a:solidFill>
                  <a:srgbClr val="FFFFFF"/>
                </a:solidFill>
                <a:latin typeface="Poppins"/>
                <a:ea typeface="Poppins"/>
                <a:cs typeface="Poppins"/>
                <a:sym typeface="Poppins"/>
              </a:rPr>
              <a:t>Spillover risk → global resilience needed</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38872" y="8415166"/>
            <a:ext cx="2173270" cy="21732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5" id="5"/>
          <p:cNvSpPr txBox="true"/>
          <p:nvPr/>
        </p:nvSpPr>
        <p:spPr>
          <a:xfrm rot="0">
            <a:off x="1028700" y="2227808"/>
            <a:ext cx="10822602" cy="1127253"/>
          </a:xfrm>
          <a:prstGeom prst="rect">
            <a:avLst/>
          </a:prstGeom>
        </p:spPr>
        <p:txBody>
          <a:bodyPr anchor="t" rtlCol="false" tIns="0" lIns="0" bIns="0" rIns="0">
            <a:spAutoFit/>
          </a:bodyPr>
          <a:lstStyle/>
          <a:p>
            <a:pPr algn="just" marL="0" indent="0" lvl="0">
              <a:lnSpc>
                <a:spcPts val="8217"/>
              </a:lnSpc>
            </a:pPr>
            <a:r>
              <a:rPr lang="en-US" b="true" sz="7337">
                <a:solidFill>
                  <a:srgbClr val="FFFFFF"/>
                </a:solidFill>
                <a:latin typeface="Poppins Bold"/>
                <a:ea typeface="Poppins Bold"/>
                <a:cs typeface="Poppins Bold"/>
                <a:sym typeface="Poppins Bold"/>
              </a:rPr>
              <a:t>Executive Summary</a:t>
            </a:r>
          </a:p>
        </p:txBody>
      </p:sp>
      <p:sp>
        <p:nvSpPr>
          <p:cNvPr name="TextBox 6" id="6"/>
          <p:cNvSpPr txBox="true"/>
          <p:nvPr/>
        </p:nvSpPr>
        <p:spPr>
          <a:xfrm rot="0">
            <a:off x="1028700" y="4421116"/>
            <a:ext cx="10216189" cy="2520315"/>
          </a:xfrm>
          <a:prstGeom prst="rect">
            <a:avLst/>
          </a:prstGeom>
        </p:spPr>
        <p:txBody>
          <a:bodyPr anchor="t" rtlCol="false" tIns="0" lIns="0" bIns="0" rIns="0">
            <a:spAutoFit/>
          </a:bodyPr>
          <a:lstStyle/>
          <a:p>
            <a:pPr algn="just">
              <a:lnSpc>
                <a:spcPts val="3359"/>
              </a:lnSpc>
            </a:pPr>
            <a:r>
              <a:rPr lang="en-US" sz="2400">
                <a:solidFill>
                  <a:srgbClr val="FFFFFF"/>
                </a:solidFill>
                <a:latin typeface="Poppins"/>
                <a:ea typeface="Poppins"/>
                <a:cs typeface="Poppins"/>
                <a:sym typeface="Poppins"/>
              </a:rPr>
              <a:t>Rapid summary of findings: “State-sponsored cyber operations are an integral element of Russia’s hybrid warfare, with profound impacts on CI, economy, and governance.”</a:t>
            </a:r>
          </a:p>
          <a:p>
            <a:pPr algn="just" marL="518160" indent="-259080" lvl="1">
              <a:lnSpc>
                <a:spcPts val="3359"/>
              </a:lnSpc>
              <a:buFont typeface="Arial"/>
              <a:buChar char="•"/>
            </a:pPr>
            <a:r>
              <a:rPr lang="en-US" b="true" sz="2400">
                <a:solidFill>
                  <a:srgbClr val="CADB7F"/>
                </a:solidFill>
                <a:latin typeface="Poppins Bold"/>
                <a:ea typeface="Poppins Bold"/>
                <a:cs typeface="Poppins Bold"/>
                <a:sym typeface="Poppins Bold"/>
              </a:rPr>
              <a:t>Persistent, multi-vector, state–proxy operations</a:t>
            </a:r>
          </a:p>
          <a:p>
            <a:pPr algn="just" marL="518160" indent="-259080" lvl="1">
              <a:lnSpc>
                <a:spcPts val="3359"/>
              </a:lnSpc>
              <a:buFont typeface="Arial"/>
              <a:buChar char="•"/>
            </a:pPr>
            <a:r>
              <a:rPr lang="en-US" b="true" sz="2400">
                <a:solidFill>
                  <a:srgbClr val="CADB7F"/>
                </a:solidFill>
                <a:latin typeface="Poppins Bold"/>
                <a:ea typeface="Poppins Bold"/>
                <a:cs typeface="Poppins Bold"/>
                <a:sym typeface="Poppins Bold"/>
              </a:rPr>
              <a:t>Evolving TTPs mapped to MITRE ATT&amp;CK</a:t>
            </a:r>
          </a:p>
          <a:p>
            <a:pPr algn="just" marL="518160" indent="-259080" lvl="1">
              <a:lnSpc>
                <a:spcPts val="3359"/>
              </a:lnSpc>
              <a:spcBef>
                <a:spcPct val="0"/>
              </a:spcBef>
              <a:buFont typeface="Arial"/>
              <a:buChar char="•"/>
            </a:pPr>
            <a:r>
              <a:rPr lang="en-US" b="true" sz="2400">
                <a:solidFill>
                  <a:srgbClr val="CADB7F"/>
                </a:solidFill>
                <a:latin typeface="Poppins Bold"/>
                <a:ea typeface="Poppins Bold"/>
                <a:cs typeface="Poppins Bold"/>
                <a:sym typeface="Poppins Bold"/>
              </a:rPr>
              <a:t>Hig</a:t>
            </a:r>
            <a:r>
              <a:rPr lang="en-US" b="true" sz="2400">
                <a:solidFill>
                  <a:srgbClr val="CADB7F"/>
                </a:solidFill>
                <a:latin typeface="Poppins Bold"/>
                <a:ea typeface="Poppins Bold"/>
                <a:cs typeface="Poppins Bold"/>
                <a:sym typeface="Poppins Bold"/>
              </a:rPr>
              <a:t>h risk of spillover → NATO, supply chains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922087" y="-10044246"/>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638872" y="8415166"/>
            <a:ext cx="2173270" cy="217327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6" id="6"/>
          <p:cNvSpPr txBox="true"/>
          <p:nvPr/>
        </p:nvSpPr>
        <p:spPr>
          <a:xfrm rot="0">
            <a:off x="1028700" y="2227808"/>
            <a:ext cx="10822602" cy="1127253"/>
          </a:xfrm>
          <a:prstGeom prst="rect">
            <a:avLst/>
          </a:prstGeom>
        </p:spPr>
        <p:txBody>
          <a:bodyPr anchor="t" rtlCol="false" tIns="0" lIns="0" bIns="0" rIns="0">
            <a:spAutoFit/>
          </a:bodyPr>
          <a:lstStyle/>
          <a:p>
            <a:pPr algn="just" marL="0" indent="0" lvl="0">
              <a:lnSpc>
                <a:spcPts val="8217"/>
              </a:lnSpc>
            </a:pPr>
            <a:r>
              <a:rPr lang="en-US" b="true" sz="7337">
                <a:solidFill>
                  <a:srgbClr val="FFFFFF"/>
                </a:solidFill>
                <a:latin typeface="Poppins Bold"/>
                <a:ea typeface="Poppins Bold"/>
                <a:cs typeface="Poppins Bold"/>
                <a:sym typeface="Poppins Bold"/>
              </a:rPr>
              <a:t>Key Objectives</a:t>
            </a:r>
          </a:p>
        </p:txBody>
      </p:sp>
      <p:grpSp>
        <p:nvGrpSpPr>
          <p:cNvPr name="Group 7" id="7"/>
          <p:cNvGrpSpPr/>
          <p:nvPr/>
        </p:nvGrpSpPr>
        <p:grpSpPr>
          <a:xfrm rot="0">
            <a:off x="5693759" y="4878549"/>
            <a:ext cx="2301328" cy="2301328"/>
            <a:chOff x="0" y="0"/>
            <a:chExt cx="3068437" cy="3068437"/>
          </a:xfrm>
        </p:grpSpPr>
        <p:sp>
          <p:nvSpPr>
            <p:cNvPr name="Freeform 8" id="8"/>
            <p:cNvSpPr/>
            <p:nvPr/>
          </p:nvSpPr>
          <p:spPr>
            <a:xfrm flipH="false" flipV="false" rot="-15335">
              <a:off x="6799" y="6799"/>
              <a:ext cx="3054840" cy="3054840"/>
            </a:xfrm>
            <a:custGeom>
              <a:avLst/>
              <a:gdLst/>
              <a:ahLst/>
              <a:cxnLst/>
              <a:rect r="r" b="b" t="t" l="l"/>
              <a:pathLst>
                <a:path h="3054840" w="3054840">
                  <a:moveTo>
                    <a:pt x="0" y="0"/>
                  </a:moveTo>
                  <a:lnTo>
                    <a:pt x="3054839" y="0"/>
                  </a:lnTo>
                  <a:lnTo>
                    <a:pt x="3054839" y="3054839"/>
                  </a:lnTo>
                  <a:lnTo>
                    <a:pt x="0" y="3054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5335">
              <a:off x="759562" y="748128"/>
              <a:ext cx="1549313" cy="1572181"/>
            </a:xfrm>
            <a:custGeom>
              <a:avLst/>
              <a:gdLst/>
              <a:ahLst/>
              <a:cxnLst/>
              <a:rect r="r" b="b" t="t" l="l"/>
              <a:pathLst>
                <a:path h="1572181" w="1549313">
                  <a:moveTo>
                    <a:pt x="0" y="0"/>
                  </a:moveTo>
                  <a:lnTo>
                    <a:pt x="1549313" y="0"/>
                  </a:lnTo>
                  <a:lnTo>
                    <a:pt x="1549313" y="1572181"/>
                  </a:lnTo>
                  <a:lnTo>
                    <a:pt x="0" y="15721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0" id="10"/>
          <p:cNvGrpSpPr/>
          <p:nvPr/>
        </p:nvGrpSpPr>
        <p:grpSpPr>
          <a:xfrm rot="0">
            <a:off x="8170572" y="5438811"/>
            <a:ext cx="1733641" cy="1733641"/>
            <a:chOff x="0" y="0"/>
            <a:chExt cx="2311521" cy="2311521"/>
          </a:xfrm>
        </p:grpSpPr>
        <p:sp>
          <p:nvSpPr>
            <p:cNvPr name="Freeform 11" id="11"/>
            <p:cNvSpPr/>
            <p:nvPr/>
          </p:nvSpPr>
          <p:spPr>
            <a:xfrm flipH="false" flipV="false" rot="-15335">
              <a:off x="5121" y="5121"/>
              <a:ext cx="2301278" cy="2301278"/>
            </a:xfrm>
            <a:custGeom>
              <a:avLst/>
              <a:gdLst/>
              <a:ahLst/>
              <a:cxnLst/>
              <a:rect r="r" b="b" t="t" l="l"/>
              <a:pathLst>
                <a:path h="2301278" w="2301278">
                  <a:moveTo>
                    <a:pt x="0" y="0"/>
                  </a:moveTo>
                  <a:lnTo>
                    <a:pt x="2301279" y="0"/>
                  </a:lnTo>
                  <a:lnTo>
                    <a:pt x="2301279" y="2301279"/>
                  </a:lnTo>
                  <a:lnTo>
                    <a:pt x="0" y="23012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15335">
              <a:off x="634008" y="568922"/>
              <a:ext cx="1043506" cy="1173678"/>
            </a:xfrm>
            <a:custGeom>
              <a:avLst/>
              <a:gdLst/>
              <a:ahLst/>
              <a:cxnLst/>
              <a:rect r="r" b="b" t="t" l="l"/>
              <a:pathLst>
                <a:path h="1173678" w="1043506">
                  <a:moveTo>
                    <a:pt x="1043506" y="0"/>
                  </a:moveTo>
                  <a:lnTo>
                    <a:pt x="0" y="0"/>
                  </a:lnTo>
                  <a:lnTo>
                    <a:pt x="0" y="1173678"/>
                  </a:lnTo>
                  <a:lnTo>
                    <a:pt x="1043506" y="1173678"/>
                  </a:lnTo>
                  <a:lnTo>
                    <a:pt x="1043506"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TextBox 13" id="13"/>
          <p:cNvSpPr txBox="true"/>
          <p:nvPr/>
        </p:nvSpPr>
        <p:spPr>
          <a:xfrm rot="0">
            <a:off x="1925077" y="8340861"/>
            <a:ext cx="4797422" cy="1045052"/>
          </a:xfrm>
          <a:prstGeom prst="rect">
            <a:avLst/>
          </a:prstGeom>
        </p:spPr>
        <p:txBody>
          <a:bodyPr anchor="t" rtlCol="false" tIns="0" lIns="0" bIns="0" rIns="0">
            <a:spAutoFit/>
          </a:bodyPr>
          <a:lstStyle/>
          <a:p>
            <a:pPr algn="r">
              <a:lnSpc>
                <a:spcPts val="4222"/>
              </a:lnSpc>
            </a:pPr>
            <a:r>
              <a:rPr lang="en-US" b="true" sz="3016" spc="30">
                <a:solidFill>
                  <a:srgbClr val="CADB7F"/>
                </a:solidFill>
                <a:latin typeface="Alegreya Bold"/>
                <a:ea typeface="Alegreya Bold"/>
                <a:cs typeface="Alegreya Bold"/>
                <a:sym typeface="Alegreya Bold"/>
              </a:rPr>
              <a:t>Map kill chain phases and unique exploits</a:t>
            </a:r>
          </a:p>
        </p:txBody>
      </p:sp>
      <p:sp>
        <p:nvSpPr>
          <p:cNvPr name="TextBox 14" id="14"/>
          <p:cNvSpPr txBox="true"/>
          <p:nvPr/>
        </p:nvSpPr>
        <p:spPr>
          <a:xfrm rot="0">
            <a:off x="9144000" y="7993365"/>
            <a:ext cx="6014469" cy="512796"/>
          </a:xfrm>
          <a:prstGeom prst="rect">
            <a:avLst/>
          </a:prstGeom>
        </p:spPr>
        <p:txBody>
          <a:bodyPr anchor="t" rtlCol="false" tIns="0" lIns="0" bIns="0" rIns="0">
            <a:spAutoFit/>
          </a:bodyPr>
          <a:lstStyle/>
          <a:p>
            <a:pPr algn="l">
              <a:lnSpc>
                <a:spcPts val="4222"/>
              </a:lnSpc>
            </a:pPr>
            <a:r>
              <a:rPr lang="en-US" sz="3016" spc="30" b="true">
                <a:solidFill>
                  <a:srgbClr val="899DD0"/>
                </a:solidFill>
                <a:latin typeface="Alegreya Bold"/>
                <a:ea typeface="Alegreya Bold"/>
                <a:cs typeface="Alegreya Bold"/>
                <a:sym typeface="Alegreya Bold"/>
              </a:rPr>
              <a:t>Assess direct &amp; indirect impacts</a:t>
            </a:r>
          </a:p>
        </p:txBody>
      </p:sp>
      <p:sp>
        <p:nvSpPr>
          <p:cNvPr name="TextBox 15" id="15"/>
          <p:cNvSpPr txBox="true"/>
          <p:nvPr/>
        </p:nvSpPr>
        <p:spPr>
          <a:xfrm rot="0">
            <a:off x="9202261" y="4745040"/>
            <a:ext cx="5956208" cy="1045052"/>
          </a:xfrm>
          <a:prstGeom prst="rect">
            <a:avLst/>
          </a:prstGeom>
        </p:spPr>
        <p:txBody>
          <a:bodyPr anchor="t" rtlCol="false" tIns="0" lIns="0" bIns="0" rIns="0">
            <a:spAutoFit/>
          </a:bodyPr>
          <a:lstStyle/>
          <a:p>
            <a:pPr algn="r">
              <a:lnSpc>
                <a:spcPts val="4222"/>
              </a:lnSpc>
            </a:pPr>
            <a:r>
              <a:rPr lang="en-US" b="true" sz="3016" spc="30">
                <a:solidFill>
                  <a:srgbClr val="E86A8A"/>
                </a:solidFill>
                <a:latin typeface="Alegreya Bold"/>
                <a:ea typeface="Alegreya Bold"/>
                <a:cs typeface="Alegreya Bold"/>
                <a:sym typeface="Alegreya Bold"/>
              </a:rPr>
              <a:t>Recommend resilience, deterrence, governance actions</a:t>
            </a:r>
          </a:p>
        </p:txBody>
      </p:sp>
      <p:grpSp>
        <p:nvGrpSpPr>
          <p:cNvPr name="Group 16" id="16"/>
          <p:cNvGrpSpPr/>
          <p:nvPr/>
        </p:nvGrpSpPr>
        <p:grpSpPr>
          <a:xfrm rot="0">
            <a:off x="7031230" y="7285305"/>
            <a:ext cx="1615636" cy="1615636"/>
            <a:chOff x="0" y="0"/>
            <a:chExt cx="2154181" cy="2154181"/>
          </a:xfrm>
        </p:grpSpPr>
        <p:sp>
          <p:nvSpPr>
            <p:cNvPr name="Freeform 17" id="17"/>
            <p:cNvSpPr/>
            <p:nvPr/>
          </p:nvSpPr>
          <p:spPr>
            <a:xfrm flipH="false" flipV="false" rot="-15335">
              <a:off x="4773" y="4773"/>
              <a:ext cx="2144636" cy="2144636"/>
            </a:xfrm>
            <a:custGeom>
              <a:avLst/>
              <a:gdLst/>
              <a:ahLst/>
              <a:cxnLst/>
              <a:rect r="r" b="b" t="t" l="l"/>
              <a:pathLst>
                <a:path h="2144636" w="2144636">
                  <a:moveTo>
                    <a:pt x="0" y="0"/>
                  </a:moveTo>
                  <a:lnTo>
                    <a:pt x="2144635" y="0"/>
                  </a:lnTo>
                  <a:lnTo>
                    <a:pt x="2144635" y="2144635"/>
                  </a:lnTo>
                  <a:lnTo>
                    <a:pt x="0" y="21446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15335">
              <a:off x="559829" y="559829"/>
              <a:ext cx="1034523" cy="1034523"/>
            </a:xfrm>
            <a:custGeom>
              <a:avLst/>
              <a:gdLst/>
              <a:ahLst/>
              <a:cxnLst/>
              <a:rect r="r" b="b" t="t" l="l"/>
              <a:pathLst>
                <a:path h="1034523" w="1034523">
                  <a:moveTo>
                    <a:pt x="0" y="0"/>
                  </a:moveTo>
                  <a:lnTo>
                    <a:pt x="1034523" y="0"/>
                  </a:lnTo>
                  <a:lnTo>
                    <a:pt x="1034523" y="1034523"/>
                  </a:lnTo>
                  <a:lnTo>
                    <a:pt x="0" y="103452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Freeform 19" id="19"/>
          <p:cNvSpPr/>
          <p:nvPr/>
        </p:nvSpPr>
        <p:spPr>
          <a:xfrm flipH="false" flipV="false" rot="-15335">
            <a:off x="10076626" y="6159174"/>
            <a:ext cx="432729" cy="432729"/>
          </a:xfrm>
          <a:custGeom>
            <a:avLst/>
            <a:gdLst/>
            <a:ahLst/>
            <a:cxnLst/>
            <a:rect r="r" b="b" t="t" l="l"/>
            <a:pathLst>
              <a:path h="432729" w="432729">
                <a:moveTo>
                  <a:pt x="0" y="0"/>
                </a:moveTo>
                <a:lnTo>
                  <a:pt x="432729" y="0"/>
                </a:lnTo>
                <a:lnTo>
                  <a:pt x="432729" y="432729"/>
                </a:lnTo>
                <a:lnTo>
                  <a:pt x="0" y="432729"/>
                </a:lnTo>
                <a:lnTo>
                  <a:pt x="0" y="0"/>
                </a:lnTo>
                <a:close/>
              </a:path>
            </a:pathLst>
          </a:custGeom>
          <a:blipFill>
            <a:blip r:embed="rId15">
              <a:alphaModFix amt="28000"/>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false" rot="-15335">
            <a:off x="8209794" y="4777514"/>
            <a:ext cx="436101" cy="436101"/>
          </a:xfrm>
          <a:custGeom>
            <a:avLst/>
            <a:gdLst/>
            <a:ahLst/>
            <a:cxnLst/>
            <a:rect r="r" b="b" t="t" l="l"/>
            <a:pathLst>
              <a:path h="436101" w="436101">
                <a:moveTo>
                  <a:pt x="0" y="0"/>
                </a:moveTo>
                <a:lnTo>
                  <a:pt x="436101" y="0"/>
                </a:lnTo>
                <a:lnTo>
                  <a:pt x="436101" y="436101"/>
                </a:lnTo>
                <a:lnTo>
                  <a:pt x="0" y="436101"/>
                </a:lnTo>
                <a:lnTo>
                  <a:pt x="0" y="0"/>
                </a:lnTo>
                <a:close/>
              </a:path>
            </a:pathLst>
          </a:custGeom>
          <a:blipFill>
            <a:blip r:embed="rId15">
              <a:alphaModFix amt="28000"/>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15335">
            <a:off x="6407352" y="7613443"/>
            <a:ext cx="436101" cy="436101"/>
          </a:xfrm>
          <a:custGeom>
            <a:avLst/>
            <a:gdLst/>
            <a:ahLst/>
            <a:cxnLst/>
            <a:rect r="r" b="b" t="t" l="l"/>
            <a:pathLst>
              <a:path h="436101" w="436101">
                <a:moveTo>
                  <a:pt x="0" y="0"/>
                </a:moveTo>
                <a:lnTo>
                  <a:pt x="436101" y="0"/>
                </a:lnTo>
                <a:lnTo>
                  <a:pt x="436101" y="436101"/>
                </a:lnTo>
                <a:lnTo>
                  <a:pt x="0" y="436101"/>
                </a:lnTo>
                <a:lnTo>
                  <a:pt x="0" y="0"/>
                </a:lnTo>
                <a:close/>
              </a:path>
            </a:pathLst>
          </a:custGeom>
          <a:blipFill>
            <a:blip r:embed="rId15">
              <a:alphaModFix amt="28000"/>
              <a:extLst>
                <a:ext uri="{96DAC541-7B7A-43D3-8B79-37D633B846F1}">
                  <asvg:svgBlip xmlns:asvg="http://schemas.microsoft.com/office/drawing/2016/SVG/main" r:embed="rId16"/>
                </a:ext>
              </a:extLst>
            </a:blip>
            <a:stretch>
              <a:fillRect l="0" t="0" r="0" b="0"/>
            </a:stretch>
          </a:blipFill>
        </p:spPr>
      </p:sp>
      <p:sp>
        <p:nvSpPr>
          <p:cNvPr name="TextBox 22" id="22"/>
          <p:cNvSpPr txBox="true"/>
          <p:nvPr/>
        </p:nvSpPr>
        <p:spPr>
          <a:xfrm rot="0">
            <a:off x="1665326" y="5200686"/>
            <a:ext cx="3823527" cy="1577309"/>
          </a:xfrm>
          <a:prstGeom prst="rect">
            <a:avLst/>
          </a:prstGeom>
        </p:spPr>
        <p:txBody>
          <a:bodyPr anchor="t" rtlCol="false" tIns="0" lIns="0" bIns="0" rIns="0">
            <a:spAutoFit/>
          </a:bodyPr>
          <a:lstStyle/>
          <a:p>
            <a:pPr algn="l">
              <a:lnSpc>
                <a:spcPts val="4222"/>
              </a:lnSpc>
            </a:pPr>
            <a:r>
              <a:rPr lang="en-US" sz="3016" spc="30" b="true">
                <a:solidFill>
                  <a:srgbClr val="899DD0"/>
                </a:solidFill>
                <a:latin typeface="Alegreya Bold"/>
                <a:ea typeface="Alegreya Bold"/>
                <a:cs typeface="Alegreya Bold"/>
                <a:sym typeface="Alegreya Bold"/>
              </a:rPr>
              <a:t>Analyse Russian cyber campaigns against Ukraine’s CI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44385" y="740017"/>
            <a:ext cx="430901" cy="430901"/>
          </a:xfrm>
          <a:custGeom>
            <a:avLst/>
            <a:gdLst/>
            <a:ahLst/>
            <a:cxnLst/>
            <a:rect r="r" b="b" t="t" l="l"/>
            <a:pathLst>
              <a:path h="430901" w="430901">
                <a:moveTo>
                  <a:pt x="0" y="0"/>
                </a:moveTo>
                <a:lnTo>
                  <a:pt x="430902" y="0"/>
                </a:lnTo>
                <a:lnTo>
                  <a:pt x="430902" y="430901"/>
                </a:lnTo>
                <a:lnTo>
                  <a:pt x="0" y="4309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89805" y="412301"/>
            <a:ext cx="1232797" cy="123279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6" id="6"/>
          <p:cNvSpPr/>
          <p:nvPr/>
        </p:nvSpPr>
        <p:spPr>
          <a:xfrm flipH="false" flipV="false" rot="0">
            <a:off x="1534398" y="3000435"/>
            <a:ext cx="10075289" cy="6716860"/>
          </a:xfrm>
          <a:custGeom>
            <a:avLst/>
            <a:gdLst/>
            <a:ahLst/>
            <a:cxnLst/>
            <a:rect r="r" b="b" t="t" l="l"/>
            <a:pathLst>
              <a:path h="6716860" w="10075289">
                <a:moveTo>
                  <a:pt x="0" y="0"/>
                </a:moveTo>
                <a:lnTo>
                  <a:pt x="10075289" y="0"/>
                </a:lnTo>
                <a:lnTo>
                  <a:pt x="10075289" y="6716859"/>
                </a:lnTo>
                <a:lnTo>
                  <a:pt x="0" y="6716859"/>
                </a:lnTo>
                <a:lnTo>
                  <a:pt x="0" y="0"/>
                </a:lnTo>
                <a:close/>
              </a:path>
            </a:pathLst>
          </a:custGeom>
          <a:blipFill>
            <a:blip r:embed="rId4"/>
            <a:stretch>
              <a:fillRect l="0" t="0" r="0" b="0"/>
            </a:stretch>
          </a:blipFill>
        </p:spPr>
      </p:sp>
      <p:sp>
        <p:nvSpPr>
          <p:cNvPr name="TextBox 7" id="7"/>
          <p:cNvSpPr txBox="true"/>
          <p:nvPr/>
        </p:nvSpPr>
        <p:spPr>
          <a:xfrm rot="0">
            <a:off x="1534398" y="746235"/>
            <a:ext cx="3380502" cy="391795"/>
          </a:xfrm>
          <a:prstGeom prst="rect">
            <a:avLst/>
          </a:prstGeom>
        </p:spPr>
        <p:txBody>
          <a:bodyPr anchor="t" rtlCol="false" tIns="0" lIns="0" bIns="0" rIns="0">
            <a:spAutoFit/>
          </a:bodyPr>
          <a:lstStyle/>
          <a:p>
            <a:pPr algn="l">
              <a:lnSpc>
                <a:spcPts val="3079"/>
              </a:lnSpc>
            </a:pPr>
            <a:r>
              <a:rPr lang="en-US" sz="2199" b="true">
                <a:solidFill>
                  <a:srgbClr val="FFFFFF"/>
                </a:solidFill>
                <a:latin typeface="Poppins Bold"/>
                <a:ea typeface="Poppins Bold"/>
                <a:cs typeface="Poppins Bold"/>
                <a:sym typeface="Poppins Bold"/>
              </a:rPr>
              <a:t>THYNK UNLIMITED</a:t>
            </a:r>
          </a:p>
        </p:txBody>
      </p:sp>
      <p:sp>
        <p:nvSpPr>
          <p:cNvPr name="TextBox 8" id="8"/>
          <p:cNvSpPr txBox="true"/>
          <p:nvPr/>
        </p:nvSpPr>
        <p:spPr>
          <a:xfrm rot="0">
            <a:off x="7084950" y="945943"/>
            <a:ext cx="10937653" cy="1127253"/>
          </a:xfrm>
          <a:prstGeom prst="rect">
            <a:avLst/>
          </a:prstGeom>
        </p:spPr>
        <p:txBody>
          <a:bodyPr anchor="t" rtlCol="false" tIns="0" lIns="0" bIns="0" rIns="0">
            <a:spAutoFit/>
          </a:bodyPr>
          <a:lstStyle/>
          <a:p>
            <a:pPr algn="just" marL="0" indent="0" lvl="0">
              <a:lnSpc>
                <a:spcPts val="8217"/>
              </a:lnSpc>
            </a:pPr>
            <a:r>
              <a:rPr lang="en-US" b="true" sz="7337">
                <a:solidFill>
                  <a:srgbClr val="FFFFFF"/>
                </a:solidFill>
                <a:latin typeface="Poppins Bold"/>
                <a:ea typeface="Poppins Bold"/>
                <a:cs typeface="Poppins Bold"/>
                <a:sym typeface="Poppins Bold"/>
              </a:rPr>
              <a:t>Timeline Snapshot</a:t>
            </a:r>
          </a:p>
        </p:txBody>
      </p:sp>
      <p:sp>
        <p:nvSpPr>
          <p:cNvPr name="TextBox 9" id="9"/>
          <p:cNvSpPr txBox="true"/>
          <p:nvPr/>
        </p:nvSpPr>
        <p:spPr>
          <a:xfrm rot="0">
            <a:off x="11827181" y="4277043"/>
            <a:ext cx="5965092" cy="2342515"/>
          </a:xfrm>
          <a:prstGeom prst="rect">
            <a:avLst/>
          </a:prstGeom>
        </p:spPr>
        <p:txBody>
          <a:bodyPr anchor="t" rtlCol="false" tIns="0" lIns="0" bIns="0" rIns="0">
            <a:spAutoFit/>
          </a:bodyPr>
          <a:lstStyle/>
          <a:p>
            <a:pPr algn="just">
              <a:lnSpc>
                <a:spcPts val="2660"/>
              </a:lnSpc>
              <a:spcBef>
                <a:spcPct val="0"/>
              </a:spcBef>
            </a:pPr>
            <a:r>
              <a:rPr lang="en-US" sz="1900">
                <a:solidFill>
                  <a:srgbClr val="FFFFFF"/>
                </a:solidFill>
                <a:latin typeface="Poppins"/>
                <a:ea typeface="Poppins"/>
                <a:cs typeface="Poppins"/>
                <a:sym typeface="Poppins"/>
              </a:rPr>
              <a:t>Timeline of Major Russian Cyber Operations Against Ukraine (2022–2024). The diagram illustrates the overlap of destructive malware campaigns, espionage operations, proxy hacktivist actions, and the integration of cyber and kinetic strikes, contextualized with major geopolitical and legal developments.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277246" y="-6368669"/>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sp>
        <p:nvSpPr>
          <p:cNvPr name="TextBox 3" id="3"/>
          <p:cNvSpPr txBox="true"/>
          <p:nvPr/>
        </p:nvSpPr>
        <p:spPr>
          <a:xfrm rot="0">
            <a:off x="1028700" y="1019175"/>
            <a:ext cx="9737345" cy="642747"/>
          </a:xfrm>
          <a:prstGeom prst="rect">
            <a:avLst/>
          </a:prstGeom>
        </p:spPr>
        <p:txBody>
          <a:bodyPr anchor="t" rtlCol="false" tIns="0" lIns="0" bIns="0" rIns="0">
            <a:spAutoFit/>
          </a:bodyPr>
          <a:lstStyle/>
          <a:p>
            <a:pPr algn="just" marL="0" indent="0" lvl="0">
              <a:lnSpc>
                <a:spcPts val="4704"/>
              </a:lnSpc>
            </a:pPr>
            <a:r>
              <a:rPr lang="en-US" b="true" sz="4200">
                <a:solidFill>
                  <a:srgbClr val="FFFFFF"/>
                </a:solidFill>
                <a:latin typeface="Poppins Bold"/>
                <a:ea typeface="Poppins Bold"/>
                <a:cs typeface="Poppins Bold"/>
                <a:sym typeface="Poppins Bold"/>
              </a:rPr>
              <a:t>Major Threat Actors</a:t>
            </a:r>
          </a:p>
        </p:txBody>
      </p:sp>
      <p:grpSp>
        <p:nvGrpSpPr>
          <p:cNvPr name="Group 4" id="4"/>
          <p:cNvGrpSpPr/>
          <p:nvPr/>
        </p:nvGrpSpPr>
        <p:grpSpPr>
          <a:xfrm rot="0">
            <a:off x="15106780" y="5791763"/>
            <a:ext cx="5290505" cy="529050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6" id="6"/>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grpSp>
        <p:nvGrpSpPr>
          <p:cNvPr name="Group 7" id="7"/>
          <p:cNvGrpSpPr/>
          <p:nvPr/>
        </p:nvGrpSpPr>
        <p:grpSpPr>
          <a:xfrm rot="0">
            <a:off x="16368617" y="3087340"/>
            <a:ext cx="1383416" cy="138341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graphicFrame>
        <p:nvGraphicFramePr>
          <p:cNvPr name="Object 10" id="10"/>
          <p:cNvGraphicFramePr/>
          <p:nvPr/>
        </p:nvGraphicFramePr>
        <p:xfrm>
          <a:off x="1436026" y="2734290"/>
          <a:ext cx="5029200" cy="2933700"/>
        </p:xfrm>
        <a:graphic>
          <a:graphicData uri="http://schemas.openxmlformats.org/presentationml/2006/ole">
            <p:oleObj imgW="6032500" imgH="39370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975275" y="2184636"/>
            <a:ext cx="1310402" cy="13104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1028700" y="1028700"/>
            <a:ext cx="695821" cy="695821"/>
          </a:xfrm>
          <a:custGeom>
            <a:avLst/>
            <a:gdLst/>
            <a:ahLst/>
            <a:cxnLst/>
            <a:rect r="r" b="b" t="t" l="l"/>
            <a:pathLst>
              <a:path h="695821" w="695821">
                <a:moveTo>
                  <a:pt x="0" y="0"/>
                </a:moveTo>
                <a:lnTo>
                  <a:pt x="695821" y="0"/>
                </a:lnTo>
                <a:lnTo>
                  <a:pt x="695821" y="695821"/>
                </a:lnTo>
                <a:lnTo>
                  <a:pt x="0" y="6958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81454" y="1035777"/>
            <a:ext cx="9807316" cy="635637"/>
          </a:xfrm>
          <a:prstGeom prst="rect">
            <a:avLst/>
          </a:prstGeom>
        </p:spPr>
        <p:txBody>
          <a:bodyPr anchor="t" rtlCol="false" tIns="0" lIns="0" bIns="0" rIns="0">
            <a:spAutoFit/>
          </a:bodyPr>
          <a:lstStyle/>
          <a:p>
            <a:pPr algn="l">
              <a:lnSpc>
                <a:spcPts val="4973"/>
              </a:lnSpc>
            </a:pPr>
            <a:r>
              <a:rPr lang="en-US" sz="3552" b="true">
                <a:solidFill>
                  <a:srgbClr val="FFFFFF"/>
                </a:solidFill>
                <a:latin typeface="Poppins Bold"/>
                <a:ea typeface="Poppins Bold"/>
                <a:cs typeface="Poppins Bold"/>
                <a:sym typeface="Poppins Bold"/>
              </a:rPr>
              <a:t>TOOLS &amp; TACTICS</a:t>
            </a:r>
          </a:p>
        </p:txBody>
      </p:sp>
      <p:graphicFrame>
        <p:nvGraphicFramePr>
          <p:cNvPr name="Object 7" id="7"/>
          <p:cNvGraphicFramePr/>
          <p:nvPr/>
        </p:nvGraphicFramePr>
        <p:xfrm>
          <a:off x="593101" y="2592702"/>
          <a:ext cx="3771900" cy="2933700"/>
        </p:xfrm>
        <a:graphic>
          <a:graphicData uri="http://schemas.openxmlformats.org/presentationml/2006/ole">
            <p:oleObj imgW="4521200" imgH="36830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707726" y="-4871168"/>
            <a:ext cx="14107790" cy="13084975"/>
          </a:xfrm>
          <a:custGeom>
            <a:avLst/>
            <a:gdLst/>
            <a:ahLst/>
            <a:cxnLst/>
            <a:rect r="r" b="b" t="t" l="l"/>
            <a:pathLst>
              <a:path h="13084975" w="14107790">
                <a:moveTo>
                  <a:pt x="0" y="0"/>
                </a:moveTo>
                <a:lnTo>
                  <a:pt x="14107790" y="0"/>
                </a:lnTo>
                <a:lnTo>
                  <a:pt x="14107790" y="13084976"/>
                </a:lnTo>
                <a:lnTo>
                  <a:pt x="0" y="13084976"/>
                </a:lnTo>
                <a:lnTo>
                  <a:pt x="0" y="0"/>
                </a:lnTo>
                <a:close/>
              </a:path>
            </a:pathLst>
          </a:custGeom>
          <a:blipFill>
            <a:blip r:embed="rId2"/>
            <a:stretch>
              <a:fillRect l="0" t="0" r="0" b="0"/>
            </a:stretch>
          </a:blipFill>
        </p:spPr>
      </p:sp>
      <p:grpSp>
        <p:nvGrpSpPr>
          <p:cNvPr name="Group 3" id="3"/>
          <p:cNvGrpSpPr/>
          <p:nvPr/>
        </p:nvGrpSpPr>
        <p:grpSpPr>
          <a:xfrm rot="0">
            <a:off x="-3885821" y="4880940"/>
            <a:ext cx="7178253" cy="717825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15682833" y="7681833"/>
            <a:ext cx="1576467" cy="15764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9" id="9"/>
          <p:cNvSpPr txBox="true"/>
          <p:nvPr/>
        </p:nvSpPr>
        <p:spPr>
          <a:xfrm rot="0">
            <a:off x="1028700" y="1661795"/>
            <a:ext cx="13183723" cy="640338"/>
          </a:xfrm>
          <a:prstGeom prst="rect">
            <a:avLst/>
          </a:prstGeom>
        </p:spPr>
        <p:txBody>
          <a:bodyPr anchor="t" rtlCol="false" tIns="0" lIns="0" bIns="0" rIns="0">
            <a:spAutoFit/>
          </a:bodyPr>
          <a:lstStyle/>
          <a:p>
            <a:pPr algn="just" marL="0" indent="0" lvl="0">
              <a:lnSpc>
                <a:spcPts val="4679"/>
              </a:lnSpc>
            </a:pPr>
            <a:r>
              <a:rPr lang="en-US" b="true" sz="4178">
                <a:solidFill>
                  <a:srgbClr val="FFFFFF"/>
                </a:solidFill>
                <a:latin typeface="Poppins Bold"/>
                <a:ea typeface="Poppins Bold"/>
                <a:cs typeface="Poppins Bold"/>
                <a:sym typeface="Poppins Bold"/>
              </a:rPr>
              <a:t>MITRE ATT&amp;CK Kill Chain</a:t>
            </a:r>
          </a:p>
        </p:txBody>
      </p:sp>
      <p:graphicFrame>
        <p:nvGraphicFramePr>
          <p:cNvPr name="Object 10" id="10"/>
          <p:cNvGraphicFramePr/>
          <p:nvPr/>
        </p:nvGraphicFramePr>
        <p:xfrm>
          <a:off x="1028700" y="3389282"/>
          <a:ext cx="3771900" cy="3352800"/>
        </p:xfrm>
        <a:graphic>
          <a:graphicData uri="http://schemas.openxmlformats.org/presentationml/2006/ole">
            <p:oleObj imgW="4521200" imgH="41021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086935" y="2599918"/>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13453121" y="5847308"/>
            <a:ext cx="8169457" cy="81694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9468FF">
                    <a:alpha val="100000"/>
                  </a:srgbClr>
                </a:gs>
                <a:gs pos="100000">
                  <a:srgbClr val="0019FF">
                    <a:alpha val="100000"/>
                  </a:srgbClr>
                </a:gs>
              </a:gsLst>
              <a:path path="circle">
                <a:fillToRect l="0" r="100000" t="0" b="100000"/>
              </a:path>
              <a:tileRect r="0" l="-100000" b="0" t="-1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grpSp>
        <p:nvGrpSpPr>
          <p:cNvPr name="Group 6" id="6"/>
          <p:cNvGrpSpPr/>
          <p:nvPr/>
        </p:nvGrpSpPr>
        <p:grpSpPr>
          <a:xfrm rot="0">
            <a:off x="16567592" y="955468"/>
            <a:ext cx="1383416" cy="138341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9" id="9"/>
          <p:cNvSpPr txBox="true"/>
          <p:nvPr/>
        </p:nvSpPr>
        <p:spPr>
          <a:xfrm rot="0">
            <a:off x="5184140" y="1019175"/>
            <a:ext cx="7919719" cy="567948"/>
          </a:xfrm>
          <a:prstGeom prst="rect">
            <a:avLst/>
          </a:prstGeom>
        </p:spPr>
        <p:txBody>
          <a:bodyPr anchor="t" rtlCol="false" tIns="0" lIns="0" bIns="0" rIns="0">
            <a:spAutoFit/>
          </a:bodyPr>
          <a:lstStyle/>
          <a:p>
            <a:pPr algn="just" marL="0" indent="0" lvl="0">
              <a:lnSpc>
                <a:spcPts val="4105"/>
              </a:lnSpc>
            </a:pPr>
            <a:r>
              <a:rPr lang="en-US" b="true" sz="3665">
                <a:solidFill>
                  <a:srgbClr val="FFFFFF"/>
                </a:solidFill>
                <a:latin typeface="Poppins Bold"/>
                <a:ea typeface="Poppins Bold"/>
                <a:cs typeface="Poppins Bold"/>
                <a:sym typeface="Poppins Bold"/>
              </a:rPr>
              <a:t>Impact &amp; Risk Map</a:t>
            </a:r>
          </a:p>
        </p:txBody>
      </p:sp>
      <p:graphicFrame>
        <p:nvGraphicFramePr>
          <p:cNvPr name="Object 10" id="10"/>
          <p:cNvGraphicFramePr/>
          <p:nvPr/>
        </p:nvGraphicFramePr>
        <p:xfrm>
          <a:off x="1729946" y="2913608"/>
          <a:ext cx="5029200" cy="2933700"/>
        </p:xfrm>
        <a:graphic>
          <a:graphicData uri="http://schemas.openxmlformats.org/presentationml/2006/ole">
            <p:oleObj imgW="6032500" imgH="39370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151406" y="1426669"/>
            <a:ext cx="14107790" cy="13084975"/>
          </a:xfrm>
          <a:custGeom>
            <a:avLst/>
            <a:gdLst/>
            <a:ahLst/>
            <a:cxnLst/>
            <a:rect r="r" b="b" t="t" l="l"/>
            <a:pathLst>
              <a:path h="13084975" w="14107790">
                <a:moveTo>
                  <a:pt x="0" y="0"/>
                </a:moveTo>
                <a:lnTo>
                  <a:pt x="14107790" y="0"/>
                </a:lnTo>
                <a:lnTo>
                  <a:pt x="14107790" y="13084975"/>
                </a:lnTo>
                <a:lnTo>
                  <a:pt x="0" y="13084975"/>
                </a:lnTo>
                <a:lnTo>
                  <a:pt x="0" y="0"/>
                </a:lnTo>
                <a:close/>
              </a:path>
            </a:pathLst>
          </a:custGeom>
          <a:blipFill>
            <a:blip r:embed="rId2"/>
            <a:stretch>
              <a:fillRect l="0" t="0" r="0" b="0"/>
            </a:stretch>
          </a:blipFill>
        </p:spPr>
      </p:sp>
      <p:grpSp>
        <p:nvGrpSpPr>
          <p:cNvPr name="Group 3" id="3"/>
          <p:cNvGrpSpPr/>
          <p:nvPr/>
        </p:nvGrpSpPr>
        <p:grpSpPr>
          <a:xfrm rot="0">
            <a:off x="-7567181" y="2046016"/>
            <a:ext cx="10287163" cy="1028716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19FF">
                    <a:alpha val="100000"/>
                  </a:srgbClr>
                </a:gs>
                <a:gs pos="100000">
                  <a:srgbClr val="9468FF">
                    <a:alpha val="100000"/>
                  </a:srgbClr>
                </a:gs>
              </a:gsLst>
              <a:path path="circle">
                <a:fillToRect l="0" r="100000" t="0" b="100000"/>
              </a:path>
              <a:tileRect r="0" l="-100000" b="0" t="-100000"/>
            </a:gra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151"/>
                </a:lnSpc>
              </a:pPr>
            </a:p>
          </p:txBody>
        </p:sp>
      </p:grpSp>
      <p:sp>
        <p:nvSpPr>
          <p:cNvPr name="TextBox 6" id="6"/>
          <p:cNvSpPr txBox="true"/>
          <p:nvPr/>
        </p:nvSpPr>
        <p:spPr>
          <a:xfrm rot="0">
            <a:off x="1598070" y="1417144"/>
            <a:ext cx="15661230" cy="887603"/>
          </a:xfrm>
          <a:prstGeom prst="rect">
            <a:avLst/>
          </a:prstGeom>
        </p:spPr>
        <p:txBody>
          <a:bodyPr anchor="t" rtlCol="false" tIns="0" lIns="0" bIns="0" rIns="0">
            <a:spAutoFit/>
          </a:bodyPr>
          <a:lstStyle/>
          <a:p>
            <a:pPr algn="just" marL="0" indent="0" lvl="0">
              <a:lnSpc>
                <a:spcPts val="6496"/>
              </a:lnSpc>
            </a:pPr>
            <a:r>
              <a:rPr lang="en-US" b="true" sz="5800">
                <a:solidFill>
                  <a:srgbClr val="FFFFFF"/>
                </a:solidFill>
                <a:latin typeface="Poppins Bold"/>
                <a:ea typeface="Poppins Bold"/>
                <a:cs typeface="Poppins Bold"/>
                <a:sym typeface="Poppins Bold"/>
              </a:rPr>
              <a:t>Strategic Recommendations</a:t>
            </a:r>
          </a:p>
        </p:txBody>
      </p:sp>
      <p:sp>
        <p:nvSpPr>
          <p:cNvPr name="TextBox 7" id="7"/>
          <p:cNvSpPr txBox="true"/>
          <p:nvPr/>
        </p:nvSpPr>
        <p:spPr>
          <a:xfrm rot="0">
            <a:off x="2936309" y="3133051"/>
            <a:ext cx="12415381" cy="3204209"/>
          </a:xfrm>
          <a:prstGeom prst="rect">
            <a:avLst/>
          </a:prstGeom>
        </p:spPr>
        <p:txBody>
          <a:bodyPr anchor="t" rtlCol="false" tIns="0" lIns="0" bIns="0" rIns="0">
            <a:spAutoFit/>
          </a:bodyPr>
          <a:lstStyle/>
          <a:p>
            <a:pPr algn="just" marL="777245" indent="-388622" lvl="1">
              <a:lnSpc>
                <a:spcPts val="5040"/>
              </a:lnSpc>
              <a:buFont typeface="Arial"/>
              <a:buChar char="•"/>
            </a:pPr>
            <a:r>
              <a:rPr lang="en-US" sz="3600">
                <a:solidFill>
                  <a:srgbClr val="FFFFFF"/>
                </a:solidFill>
                <a:latin typeface="Poppins"/>
                <a:ea typeface="Poppins"/>
                <a:cs typeface="Poppins"/>
                <a:sym typeface="Poppins"/>
              </a:rPr>
              <a:t>Defensive: Zero Trust, segmentation, proactive hunting</a:t>
            </a:r>
          </a:p>
          <a:p>
            <a:pPr algn="just" marL="777245" indent="-388622" lvl="1">
              <a:lnSpc>
                <a:spcPts val="5040"/>
              </a:lnSpc>
              <a:buFont typeface="Arial"/>
              <a:buChar char="•"/>
            </a:pPr>
            <a:r>
              <a:rPr lang="en-US" sz="3600">
                <a:solidFill>
                  <a:srgbClr val="FFFFFF"/>
                </a:solidFill>
                <a:latin typeface="Poppins"/>
                <a:ea typeface="Poppins"/>
                <a:cs typeface="Poppins"/>
                <a:sym typeface="Poppins"/>
              </a:rPr>
              <a:t>Legal: </a:t>
            </a:r>
            <a:r>
              <a:rPr lang="en-US" sz="3600">
                <a:solidFill>
                  <a:srgbClr val="FFFFFF"/>
                </a:solidFill>
                <a:latin typeface="Poppins"/>
                <a:ea typeface="Poppins"/>
                <a:cs typeface="Poppins"/>
                <a:sym typeface="Poppins"/>
              </a:rPr>
              <a:t>Preserve evidence, push IHL norms</a:t>
            </a:r>
          </a:p>
          <a:p>
            <a:pPr algn="just" marL="777245" indent="-388622" lvl="1">
              <a:lnSpc>
                <a:spcPts val="5040"/>
              </a:lnSpc>
              <a:buFont typeface="Arial"/>
              <a:buChar char="•"/>
            </a:pPr>
            <a:r>
              <a:rPr lang="en-US" sz="3600">
                <a:solidFill>
                  <a:srgbClr val="FFFFFF"/>
                </a:solidFill>
                <a:latin typeface="Poppins"/>
                <a:ea typeface="Poppins"/>
                <a:cs typeface="Poppins"/>
                <a:sym typeface="Poppins"/>
              </a:rPr>
              <a:t>Offensive: Calibrated deterrence, NATO posture</a:t>
            </a:r>
          </a:p>
          <a:p>
            <a:pPr algn="just" marL="777245" indent="-388622" lvl="1">
              <a:lnSpc>
                <a:spcPts val="5040"/>
              </a:lnSpc>
              <a:spcBef>
                <a:spcPct val="0"/>
              </a:spcBef>
              <a:buFont typeface="Arial"/>
              <a:buChar char="•"/>
            </a:pPr>
            <a:r>
              <a:rPr lang="en-US" sz="3600">
                <a:solidFill>
                  <a:srgbClr val="FFFFFF"/>
                </a:solidFill>
                <a:latin typeface="Poppins"/>
                <a:ea typeface="Poppins"/>
                <a:cs typeface="Poppins"/>
                <a:sym typeface="Poppins"/>
              </a:rPr>
              <a:t>Capacity: CERT integration, public–private, training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DAGukPczM5k</dc:identifier>
  <dcterms:modified xsi:type="dcterms:W3CDTF">2011-08-01T06:04:30Z</dcterms:modified>
  <cp:revision>1</cp:revision>
  <dc:title>Reyhan_Usman_ACW901_CyberWarfare_Analysis Slides</dc:title>
</cp:coreProperties>
</file>